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57" r:id="rId4"/>
    <p:sldId id="262" r:id="rId5"/>
    <p:sldId id="271" r:id="rId6"/>
    <p:sldId id="264" r:id="rId7"/>
    <p:sldId id="265" r:id="rId8"/>
    <p:sldId id="266" r:id="rId9"/>
    <p:sldId id="267" r:id="rId10"/>
    <p:sldId id="268" r:id="rId11"/>
    <p:sldId id="270" r:id="rId12"/>
    <p:sldId id="269" r:id="rId13"/>
  </p:sldIdLst>
  <p:sldSz cx="9144000" cy="6858000" type="screen4x3"/>
  <p:notesSz cx="6858000" cy="9144000"/>
  <p:embeddedFontLst>
    <p:embeddedFont>
      <p:font typeface="Calibri" pitchFamily="34" charset="0"/>
      <p:regular r:id="rId14"/>
      <p:bold r:id="rId15"/>
      <p:italic r:id="rId16"/>
      <p:boldItalic r:id="rId17"/>
    </p:embeddedFont>
    <p:embeddedFont>
      <p:font typeface="微軟正黑體 Light" pitchFamily="34" charset="-120"/>
      <p:regular r:id="rId18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-1426" y="-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82C2-EB51-4B7D-8CF3-80F31E47CF89}" type="datetimeFigureOut">
              <a:rPr lang="zh-TW" altLang="en-US" smtClean="0"/>
              <a:pPr/>
              <a:t>2019/1/2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F99AC-D150-46EA-8305-1933CE3EDF4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82C2-EB51-4B7D-8CF3-80F31E47CF89}" type="datetimeFigureOut">
              <a:rPr lang="zh-TW" altLang="en-US" smtClean="0"/>
              <a:pPr/>
              <a:t>2019/1/2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F99AC-D150-46EA-8305-1933CE3EDF4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82C2-EB51-4B7D-8CF3-80F31E47CF89}" type="datetimeFigureOut">
              <a:rPr lang="zh-TW" altLang="en-US" smtClean="0"/>
              <a:pPr/>
              <a:t>2019/1/2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F99AC-D150-46EA-8305-1933CE3EDF4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82C2-EB51-4B7D-8CF3-80F31E47CF89}" type="datetimeFigureOut">
              <a:rPr lang="zh-TW" altLang="en-US" smtClean="0"/>
              <a:pPr/>
              <a:t>2019/1/2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F99AC-D150-46EA-8305-1933CE3EDF4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82C2-EB51-4B7D-8CF3-80F31E47CF89}" type="datetimeFigureOut">
              <a:rPr lang="zh-TW" altLang="en-US" smtClean="0"/>
              <a:pPr/>
              <a:t>2019/1/2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F99AC-D150-46EA-8305-1933CE3EDF4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82C2-EB51-4B7D-8CF3-80F31E47CF89}" type="datetimeFigureOut">
              <a:rPr lang="zh-TW" altLang="en-US" smtClean="0"/>
              <a:pPr/>
              <a:t>2019/1/2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F99AC-D150-46EA-8305-1933CE3EDF4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82C2-EB51-4B7D-8CF3-80F31E47CF89}" type="datetimeFigureOut">
              <a:rPr lang="zh-TW" altLang="en-US" smtClean="0"/>
              <a:pPr/>
              <a:t>2019/1/2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F99AC-D150-46EA-8305-1933CE3EDF4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82C2-EB51-4B7D-8CF3-80F31E47CF89}" type="datetimeFigureOut">
              <a:rPr lang="zh-TW" altLang="en-US" smtClean="0"/>
              <a:pPr/>
              <a:t>2019/1/2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F99AC-D150-46EA-8305-1933CE3EDF4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82C2-EB51-4B7D-8CF3-80F31E47CF89}" type="datetimeFigureOut">
              <a:rPr lang="zh-TW" altLang="en-US" smtClean="0"/>
              <a:pPr/>
              <a:t>2019/1/2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F99AC-D150-46EA-8305-1933CE3EDF4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82C2-EB51-4B7D-8CF3-80F31E47CF89}" type="datetimeFigureOut">
              <a:rPr lang="zh-TW" altLang="en-US" smtClean="0"/>
              <a:pPr/>
              <a:t>2019/1/2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F99AC-D150-46EA-8305-1933CE3EDF4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82C2-EB51-4B7D-8CF3-80F31E47CF89}" type="datetimeFigureOut">
              <a:rPr lang="zh-TW" altLang="en-US" smtClean="0"/>
              <a:pPr/>
              <a:t>2019/1/2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F99AC-D150-46EA-8305-1933CE3EDF4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582C2-EB51-4B7D-8CF3-80F31E47CF89}" type="datetimeFigureOut">
              <a:rPr lang="zh-TW" altLang="en-US" smtClean="0"/>
              <a:pPr/>
              <a:t>2019/1/2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5F99AC-D150-46EA-8305-1933CE3EDF4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51646" y="1118342"/>
            <a:ext cx="84350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altLang="zh-TW" sz="2500" dirty="0" smtClean="0">
                <a:solidFill>
                  <a:prstClr val="black">
                    <a:tint val="75000"/>
                  </a:prstClr>
                </a:solidFill>
              </a:rPr>
              <a:t>Jan</a:t>
            </a:r>
            <a:r>
              <a:rPr lang="zh-TW" altLang="en-US" sz="2500" dirty="0" smtClean="0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zh-TW" sz="2500" dirty="0" smtClean="0">
                <a:solidFill>
                  <a:prstClr val="black">
                    <a:tint val="75000"/>
                  </a:prstClr>
                </a:solidFill>
              </a:rPr>
              <a:t>8</a:t>
            </a:r>
            <a:endParaRPr lang="en-US" altLang="zh-TW" sz="250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 rot="10800000">
            <a:off x="2545842" y="1549526"/>
            <a:ext cx="4045458" cy="3148203"/>
          </a:xfrm>
          <a:prstGeom prst="triangl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574161" y="4709151"/>
            <a:ext cx="20128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TW" dirty="0">
                <a:solidFill>
                  <a:schemeClr val="bg1">
                    <a:lumMod val="50000"/>
                  </a:schemeClr>
                </a:solidFill>
                <a:cs typeface="+mj-cs"/>
              </a:rPr>
              <a:t>IoT </a:t>
            </a:r>
            <a:r>
              <a:rPr kumimoji="1" lang="en-US" altLang="zh-TW" dirty="0" smtClean="0">
                <a:solidFill>
                  <a:schemeClr val="bg1">
                    <a:lumMod val="50000"/>
                  </a:schemeClr>
                </a:solidFill>
                <a:cs typeface="+mj-cs"/>
              </a:rPr>
              <a:t>FINAL PROJECT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  <a:cs typeface="+mj-cs"/>
              </a:rPr>
              <a:t> 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橢圓 6"/>
          <p:cNvSpPr/>
          <p:nvPr/>
        </p:nvSpPr>
        <p:spPr>
          <a:xfrm>
            <a:off x="3031616" y="1663445"/>
            <a:ext cx="3076576" cy="3036571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297305" y="2063878"/>
            <a:ext cx="6553200" cy="2095500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kumimoji="1" lang="en-US" altLang="zh-TW" sz="6000" dirty="0" smtClean="0">
                <a:solidFill>
                  <a:schemeClr val="bg2">
                    <a:lumMod val="90000"/>
                  </a:schemeClr>
                </a:solidFill>
              </a:rPr>
              <a:t>WASH</a:t>
            </a:r>
            <a:br>
              <a:rPr kumimoji="1" lang="en-US" altLang="zh-TW" sz="6000" dirty="0" smtClean="0">
                <a:solidFill>
                  <a:schemeClr val="bg2">
                    <a:lumMod val="90000"/>
                  </a:schemeClr>
                </a:solidFill>
              </a:rPr>
            </a:br>
            <a:r>
              <a:rPr kumimoji="1" lang="en-US" altLang="zh-TW" sz="6000" dirty="0" smtClean="0">
                <a:solidFill>
                  <a:schemeClr val="bg2">
                    <a:lumMod val="90000"/>
                  </a:schemeClr>
                </a:solidFill>
              </a:rPr>
              <a:t> BOT</a:t>
            </a:r>
            <a:endParaRPr lang="zh-TW" altLang="en-US" sz="6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5771864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2">
                    <a:lumMod val="90000"/>
                  </a:schemeClr>
                </a:solidFill>
              </a:rPr>
              <a:t>0410138 </a:t>
            </a:r>
            <a:r>
              <a:rPr lang="zh-Hant" altLang="en-US" dirty="0" smtClean="0">
                <a:solidFill>
                  <a:schemeClr val="bg2">
                    <a:lumMod val="90000"/>
                  </a:schemeClr>
                </a:solidFill>
                <a:latin typeface="微軟正黑體 Light" pitchFamily="34" charset="-120"/>
                <a:ea typeface="微軟正黑體 Light" pitchFamily="34" charset="-120"/>
              </a:rPr>
              <a:t>黃子芸</a:t>
            </a:r>
            <a:r>
              <a:rPr lang="zh-TW" altLang="en-US" dirty="0" smtClean="0">
                <a:solidFill>
                  <a:schemeClr val="bg2">
                    <a:lumMod val="90000"/>
                  </a:schemeClr>
                </a:solidFill>
                <a:latin typeface="微軟正黑體 Light" pitchFamily="34" charset="-120"/>
                <a:ea typeface="微軟正黑體 Light" pitchFamily="34" charset="-120"/>
              </a:rPr>
              <a:t> </a:t>
            </a:r>
            <a:r>
              <a:rPr lang="en-US" altLang="zh-TW" dirty="0" smtClean="0">
                <a:solidFill>
                  <a:schemeClr val="bg2">
                    <a:lumMod val="90000"/>
                  </a:schemeClr>
                </a:solidFill>
                <a:latin typeface="微軟正黑體 Light" pitchFamily="34" charset="-120"/>
                <a:ea typeface="微軟正黑體 Light" pitchFamily="34" charset="-120"/>
              </a:rPr>
              <a:t>--</a:t>
            </a:r>
            <a:r>
              <a:rPr lang="zh-TW" altLang="en-US" dirty="0" smtClean="0">
                <a:solidFill>
                  <a:schemeClr val="bg2">
                    <a:lumMod val="90000"/>
                  </a:schemeClr>
                </a:solidFill>
                <a:latin typeface="微軟正黑體 Light" pitchFamily="34" charset="-120"/>
                <a:ea typeface="微軟正黑體 Light" pitchFamily="34" charset="-120"/>
              </a:rPr>
              <a:t> </a:t>
            </a:r>
            <a:r>
              <a:rPr lang="en-US" altLang="zh-TW" dirty="0" smtClean="0">
                <a:solidFill>
                  <a:schemeClr val="bg2">
                    <a:lumMod val="90000"/>
                  </a:schemeClr>
                </a:solidFill>
              </a:rPr>
              <a:t>0416038</a:t>
            </a:r>
            <a:r>
              <a:rPr lang="zh-Hant" alt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zh-Hant" altLang="en-US" dirty="0" smtClean="0">
                <a:solidFill>
                  <a:schemeClr val="bg2">
                    <a:lumMod val="90000"/>
                  </a:schemeClr>
                </a:solidFill>
                <a:latin typeface="微軟正黑體 Light" pitchFamily="34" charset="-120"/>
                <a:ea typeface="微軟正黑體 Light" pitchFamily="34" charset="-120"/>
              </a:rPr>
              <a:t>王詠萱</a:t>
            </a:r>
            <a:r>
              <a:rPr lang="zh-TW" altLang="en-US" dirty="0" smtClean="0">
                <a:solidFill>
                  <a:schemeClr val="bg2">
                    <a:lumMod val="90000"/>
                  </a:schemeClr>
                </a:solidFill>
                <a:latin typeface="微軟正黑體 Light" pitchFamily="34" charset="-120"/>
                <a:ea typeface="微軟正黑體 Light" pitchFamily="34" charset="-120"/>
              </a:rPr>
              <a:t> </a:t>
            </a:r>
            <a:r>
              <a:rPr lang="en-US" altLang="zh-TW" dirty="0" smtClean="0">
                <a:solidFill>
                  <a:schemeClr val="bg2">
                    <a:lumMod val="90000"/>
                  </a:schemeClr>
                </a:solidFill>
                <a:latin typeface="微軟正黑體 Light" pitchFamily="34" charset="-120"/>
                <a:ea typeface="微軟正黑體 Light" pitchFamily="34" charset="-120"/>
              </a:rPr>
              <a:t>-</a:t>
            </a:r>
            <a:r>
              <a:rPr lang="zh-TW" altLang="en-US" dirty="0" smtClean="0">
                <a:solidFill>
                  <a:schemeClr val="bg2">
                    <a:lumMod val="90000"/>
                  </a:schemeClr>
                </a:solidFill>
                <a:latin typeface="微軟正黑體 Light" pitchFamily="34" charset="-120"/>
                <a:ea typeface="微軟正黑體 Light" pitchFamily="34" charset="-120"/>
              </a:rPr>
              <a:t> </a:t>
            </a:r>
            <a:r>
              <a:rPr lang="en-US" altLang="zh-Hant" dirty="0" smtClean="0">
                <a:solidFill>
                  <a:schemeClr val="bg2">
                    <a:lumMod val="90000"/>
                  </a:schemeClr>
                </a:solidFill>
              </a:rPr>
              <a:t>0416209 </a:t>
            </a:r>
            <a:r>
              <a:rPr lang="zh-Hant" altLang="en-US" dirty="0" smtClean="0">
                <a:solidFill>
                  <a:schemeClr val="bg2">
                    <a:lumMod val="90000"/>
                  </a:schemeClr>
                </a:solidFill>
                <a:latin typeface="微軟正黑體 Light" pitchFamily="34" charset="-120"/>
                <a:ea typeface="微軟正黑體 Light" pitchFamily="34" charset="-120"/>
              </a:rPr>
              <a:t>林雅瑄</a:t>
            </a:r>
            <a:r>
              <a:rPr lang="zh-TW" altLang="en-US" dirty="0" smtClean="0">
                <a:solidFill>
                  <a:schemeClr val="bg2">
                    <a:lumMod val="90000"/>
                  </a:schemeClr>
                </a:solidFill>
                <a:latin typeface="微軟正黑體 Light" pitchFamily="34" charset="-120"/>
                <a:ea typeface="微軟正黑體 Light" pitchFamily="34" charset="-120"/>
              </a:rPr>
              <a:t> </a:t>
            </a:r>
            <a:r>
              <a:rPr lang="en-US" altLang="zh-TW" dirty="0" smtClean="0">
                <a:solidFill>
                  <a:schemeClr val="bg2">
                    <a:lumMod val="90000"/>
                  </a:schemeClr>
                </a:solidFill>
                <a:latin typeface="微軟正黑體 Light" pitchFamily="34" charset="-120"/>
                <a:ea typeface="微軟正黑體 Light" pitchFamily="34" charset="-120"/>
              </a:rPr>
              <a:t>-</a:t>
            </a:r>
            <a:r>
              <a:rPr lang="zh-TW" altLang="en-US" dirty="0" smtClean="0">
                <a:solidFill>
                  <a:schemeClr val="bg2">
                    <a:lumMod val="90000"/>
                  </a:schemeClr>
                </a:solidFill>
                <a:latin typeface="微軟正黑體 Light" pitchFamily="34" charset="-120"/>
                <a:ea typeface="微軟正黑體 Light" pitchFamily="34" charset="-120"/>
              </a:rPr>
              <a:t> </a:t>
            </a:r>
            <a:r>
              <a:rPr lang="en-US" altLang="zh-TW" dirty="0" smtClean="0">
                <a:solidFill>
                  <a:schemeClr val="bg2">
                    <a:lumMod val="90000"/>
                  </a:schemeClr>
                </a:solidFill>
              </a:rPr>
              <a:t>0511080</a:t>
            </a:r>
            <a:r>
              <a:rPr lang="zh-Hant" alt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zh-TW" altLang="en-US" dirty="0" smtClean="0">
                <a:solidFill>
                  <a:schemeClr val="bg2">
                    <a:lumMod val="90000"/>
                  </a:schemeClr>
                </a:solidFill>
                <a:latin typeface="微軟正黑體 Light" pitchFamily="34" charset="-120"/>
                <a:ea typeface="微軟正黑體 Light" pitchFamily="34" charset="-120"/>
              </a:rPr>
              <a:t>李</a:t>
            </a:r>
            <a:r>
              <a:rPr lang="zh-Hant" altLang="en-US" dirty="0" smtClean="0">
                <a:solidFill>
                  <a:schemeClr val="bg2">
                    <a:lumMod val="90000"/>
                  </a:schemeClr>
                </a:solidFill>
                <a:latin typeface="微軟正黑體 Light" pitchFamily="34" charset="-120"/>
                <a:ea typeface="微軟正黑體 Light" pitchFamily="34" charset="-120"/>
              </a:rPr>
              <a:t>亮節</a:t>
            </a:r>
            <a:r>
              <a:rPr lang="zh-TW" altLang="en-US" dirty="0" smtClean="0">
                <a:solidFill>
                  <a:schemeClr val="bg2">
                    <a:lumMod val="90000"/>
                  </a:schemeClr>
                </a:solidFill>
                <a:latin typeface="微軟正黑體 Light" pitchFamily="34" charset="-120"/>
                <a:ea typeface="微軟正黑體 Light" pitchFamily="34" charset="-120"/>
              </a:rPr>
              <a:t> </a:t>
            </a:r>
            <a:r>
              <a:rPr lang="en-US" altLang="zh-TW" dirty="0" smtClean="0">
                <a:solidFill>
                  <a:schemeClr val="bg2">
                    <a:lumMod val="90000"/>
                  </a:schemeClr>
                </a:solidFill>
                <a:latin typeface="微軟正黑體 Light" pitchFamily="34" charset="-120"/>
                <a:ea typeface="微軟正黑體 Light" pitchFamily="34" charset="-120"/>
              </a:rPr>
              <a:t>--</a:t>
            </a:r>
            <a:r>
              <a:rPr lang="zh-TW" altLang="en-US" dirty="0" smtClean="0">
                <a:solidFill>
                  <a:schemeClr val="bg2">
                    <a:lumMod val="90000"/>
                  </a:schemeClr>
                </a:solidFill>
                <a:latin typeface="微軟正黑體 Light" pitchFamily="34" charset="-120"/>
                <a:ea typeface="微軟正黑體 Light" pitchFamily="34" charset="-120"/>
              </a:rPr>
              <a:t> </a:t>
            </a:r>
            <a:r>
              <a:rPr lang="en-US" altLang="zh-TW" dirty="0" smtClean="0">
                <a:solidFill>
                  <a:schemeClr val="bg2">
                    <a:lumMod val="90000"/>
                  </a:schemeClr>
                </a:solidFill>
              </a:rPr>
              <a:t>0516008</a:t>
            </a:r>
            <a:r>
              <a:rPr lang="zh-Hant" alt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zh-Hant" altLang="en-US" dirty="0" smtClean="0">
                <a:solidFill>
                  <a:schemeClr val="bg2">
                    <a:lumMod val="90000"/>
                  </a:schemeClr>
                </a:solidFill>
                <a:latin typeface="微軟正黑體 Light" pitchFamily="34" charset="-120"/>
                <a:ea typeface="微軟正黑體 Light" pitchFamily="34" charset="-120"/>
              </a:rPr>
              <a:t>卓欣儒</a:t>
            </a:r>
            <a:endParaRPr kumimoji="1" lang="zh-TW" altLang="en-US" dirty="0">
              <a:solidFill>
                <a:schemeClr val="bg2">
                  <a:lumMod val="90000"/>
                </a:schemeClr>
              </a:solidFill>
              <a:latin typeface="微軟正黑體 Light" pitchFamily="34" charset="-120"/>
              <a:ea typeface="微軟正黑體 Light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6857" y="1168908"/>
            <a:ext cx="310515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sz="6000" dirty="0" smtClean="0">
                <a:solidFill>
                  <a:schemeClr val="bg2">
                    <a:lumMod val="90000"/>
                  </a:schemeClr>
                </a:solidFill>
              </a:rPr>
              <a:t>User Interface</a:t>
            </a:r>
            <a:endParaRPr lang="zh-TW" altLang="en-US" sz="600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="" xmlns:a16="http://schemas.microsoft.com/office/drawing/2014/main" id="{06008AFA-DC3E-2945-AFA2-1B1BDA7B189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14221" t="58820" r="64622" b="31337"/>
          <a:stretch>
            <a:fillRect/>
          </a:stretch>
        </p:blipFill>
        <p:spPr>
          <a:xfrm>
            <a:off x="996696" y="2761488"/>
            <a:ext cx="1305672" cy="1080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="" xmlns:a16="http://schemas.microsoft.com/office/drawing/2014/main" id="{06008AFA-DC3E-2945-AFA2-1B1BDA7B189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65241" t="58820" r="14312" b="31337"/>
          <a:stretch>
            <a:fillRect/>
          </a:stretch>
        </p:blipFill>
        <p:spPr>
          <a:xfrm>
            <a:off x="7168896" y="2831592"/>
            <a:ext cx="1261872" cy="10800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="" xmlns:a16="http://schemas.microsoft.com/office/drawing/2014/main" id="{06008AFA-DC3E-2945-AFA2-1B1BDA7B189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14221" t="77765" r="64622" b="12984"/>
          <a:stretch>
            <a:fillRect/>
          </a:stretch>
        </p:blipFill>
        <p:spPr>
          <a:xfrm>
            <a:off x="1002792" y="5239512"/>
            <a:ext cx="1305672" cy="101498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="" xmlns:a16="http://schemas.microsoft.com/office/drawing/2014/main" id="{06008AFA-DC3E-2945-AFA2-1B1BDA7B189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64795" t="77849" r="14906" b="13068"/>
          <a:stretch>
            <a:fillRect/>
          </a:stretch>
        </p:blipFill>
        <p:spPr>
          <a:xfrm>
            <a:off x="7205472" y="5129784"/>
            <a:ext cx="1252728" cy="996696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484632" y="2286000"/>
            <a:ext cx="2075688" cy="1719072"/>
          </a:xfrm>
          <a:prstGeom prst="rect">
            <a:avLst/>
          </a:prstGeom>
          <a:solidFill>
            <a:srgbClr val="000000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536448" y="4724400"/>
            <a:ext cx="2075688" cy="1719072"/>
          </a:xfrm>
          <a:prstGeom prst="rect">
            <a:avLst/>
          </a:prstGeom>
          <a:solidFill>
            <a:srgbClr val="000000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7068312" y="2474976"/>
            <a:ext cx="2075688" cy="1719072"/>
          </a:xfrm>
          <a:prstGeom prst="rect">
            <a:avLst/>
          </a:prstGeom>
          <a:solidFill>
            <a:srgbClr val="000000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51620" y="1173671"/>
            <a:ext cx="3095625" cy="555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直線接點 21"/>
          <p:cNvCxnSpPr/>
          <p:nvPr/>
        </p:nvCxnSpPr>
        <p:spPr>
          <a:xfrm>
            <a:off x="5501640" y="3581400"/>
            <a:ext cx="1548384" cy="816864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6800088" y="4703064"/>
            <a:ext cx="2075688" cy="1719072"/>
          </a:xfrm>
          <a:prstGeom prst="rect">
            <a:avLst/>
          </a:prstGeom>
          <a:solidFill>
            <a:srgbClr val="000000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Picture 2" descr="ãé¬§éãçåçæå°çµæ"/>
          <p:cNvPicPr>
            <a:picLocks noChangeAspect="1" noChangeArrowheads="1"/>
          </p:cNvPicPr>
          <p:nvPr/>
        </p:nvPicPr>
        <p:blipFill>
          <a:blip r:embed="rId5" cstate="print"/>
          <a:srcRect l="16090" t="19190" r="15863" b="15586"/>
          <a:stretch>
            <a:fillRect/>
          </a:stretch>
        </p:blipFill>
        <p:spPr bwMode="auto">
          <a:xfrm>
            <a:off x="7443216" y="4107856"/>
            <a:ext cx="493776" cy="473287"/>
          </a:xfrm>
          <a:prstGeom prst="rect">
            <a:avLst/>
          </a:prstGeom>
          <a:noFill/>
        </p:spPr>
      </p:pic>
      <p:sp>
        <p:nvSpPr>
          <p:cNvPr id="25" name="文字方塊 24"/>
          <p:cNvSpPr txBox="1"/>
          <p:nvPr/>
        </p:nvSpPr>
        <p:spPr>
          <a:xfrm>
            <a:off x="7013448" y="4572000"/>
            <a:ext cx="15453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dirty="0" smtClean="0">
                <a:solidFill>
                  <a:schemeClr val="bg2">
                    <a:lumMod val="90000"/>
                  </a:schemeClr>
                </a:solidFill>
              </a:rPr>
              <a:t>專屬提醒</a:t>
            </a:r>
            <a:endParaRPr lang="zh-TW" altLang="en-US" sz="25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等腰三角形 12"/>
          <p:cNvSpPr/>
          <p:nvPr/>
        </p:nvSpPr>
        <p:spPr>
          <a:xfrm>
            <a:off x="3099055" y="3020567"/>
            <a:ext cx="2987420" cy="2428875"/>
          </a:xfrm>
          <a:prstGeom prst="triangle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3685032" y="3968496"/>
            <a:ext cx="1920240" cy="21396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5751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sz="6000" dirty="0" smtClean="0">
                <a:solidFill>
                  <a:schemeClr val="bg2">
                    <a:lumMod val="90000"/>
                  </a:schemeClr>
                </a:solidFill>
              </a:rPr>
              <a:t>Future Work </a:t>
            </a:r>
            <a:endParaRPr lang="zh-TW" altLang="en-US" sz="6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1605534" y="5170932"/>
            <a:ext cx="1238250" cy="8458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500" dirty="0" smtClean="0"/>
              <a:t>學餐</a:t>
            </a:r>
            <a:endParaRPr lang="zh-TW" altLang="en-US" sz="3500" dirty="0"/>
          </a:p>
        </p:txBody>
      </p:sp>
      <p:sp>
        <p:nvSpPr>
          <p:cNvPr id="11" name="圓角矩形 10"/>
          <p:cNvSpPr/>
          <p:nvPr/>
        </p:nvSpPr>
        <p:spPr>
          <a:xfrm>
            <a:off x="6386703" y="5162550"/>
            <a:ext cx="1175385" cy="84505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500" dirty="0" smtClean="0"/>
              <a:t>校車</a:t>
            </a:r>
            <a:endParaRPr lang="zh-TW" altLang="en-US" sz="3500" dirty="0"/>
          </a:p>
        </p:txBody>
      </p:sp>
      <p:sp>
        <p:nvSpPr>
          <p:cNvPr id="12" name="圓角矩形 11"/>
          <p:cNvSpPr/>
          <p:nvPr/>
        </p:nvSpPr>
        <p:spPr>
          <a:xfrm>
            <a:off x="3740658" y="1825371"/>
            <a:ext cx="1709928" cy="102717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500" dirty="0" smtClean="0"/>
              <a:t>Wash bot</a:t>
            </a:r>
            <a:endParaRPr lang="zh-TW" altLang="en-US" sz="35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3557016" y="4087368"/>
            <a:ext cx="2020824" cy="13234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2">
                    <a:lumMod val="90000"/>
                  </a:schemeClr>
                </a:solidFill>
              </a:rPr>
              <a:t>Campus Bot</a:t>
            </a:r>
            <a:endParaRPr lang="zh-TW" altLang="en-US" sz="4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8912" y="2926398"/>
            <a:ext cx="8229600" cy="1143000"/>
          </a:xfrm>
        </p:spPr>
        <p:txBody>
          <a:bodyPr>
            <a:noAutofit/>
          </a:bodyPr>
          <a:lstStyle/>
          <a:p>
            <a:r>
              <a:rPr lang="en-US" altLang="zh-TW" sz="7000" dirty="0" smtClean="0">
                <a:solidFill>
                  <a:schemeClr val="bg2">
                    <a:lumMod val="90000"/>
                  </a:schemeClr>
                </a:solidFill>
              </a:rPr>
              <a:t>DEMO</a:t>
            </a:r>
            <a:endParaRPr lang="zh-TW" altLang="en-US" sz="7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dirty="0" smtClean="0">
                <a:solidFill>
                  <a:schemeClr val="bg1"/>
                </a:solidFill>
              </a:rPr>
              <a:t>Goal</a:t>
            </a:r>
            <a:endParaRPr lang="zh-TW" altLang="en-US" sz="6000" dirty="0">
              <a:solidFill>
                <a:schemeClr val="bg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bg1"/>
                </a:solidFill>
              </a:rPr>
              <a:t>及時獲得洗烘衣機狀態</a:t>
            </a:r>
            <a:endParaRPr lang="en-US" altLang="zh-TW" dirty="0" smtClean="0">
              <a:solidFill>
                <a:schemeClr val="bg1"/>
              </a:solidFill>
            </a:endParaRPr>
          </a:p>
          <a:p>
            <a:endParaRPr lang="en-US" altLang="zh-TW" dirty="0" smtClean="0">
              <a:solidFill>
                <a:schemeClr val="bg1"/>
              </a:solidFill>
            </a:endParaRPr>
          </a:p>
          <a:p>
            <a:r>
              <a:rPr lang="zh-TW" altLang="en-US" dirty="0" smtClean="0">
                <a:solidFill>
                  <a:schemeClr val="bg1"/>
                </a:solidFill>
              </a:rPr>
              <a:t>專屬的提醒服務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6281928" y="3209544"/>
            <a:ext cx="1709928" cy="267919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6498336" y="3374136"/>
            <a:ext cx="1292352" cy="2249424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6961632" y="5696712"/>
            <a:ext cx="426720" cy="109728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386" name="Picture 2" descr="ãé¬§éãçåçæå°çµæ"/>
          <p:cNvPicPr>
            <a:picLocks noChangeAspect="1" noChangeArrowheads="1"/>
          </p:cNvPicPr>
          <p:nvPr/>
        </p:nvPicPr>
        <p:blipFill>
          <a:blip r:embed="rId2" cstate="print"/>
          <a:srcRect l="16090" t="19190" r="15863" b="15586"/>
          <a:stretch>
            <a:fillRect/>
          </a:stretch>
        </p:blipFill>
        <p:spPr bwMode="auto">
          <a:xfrm>
            <a:off x="6922008" y="4254160"/>
            <a:ext cx="493776" cy="473287"/>
          </a:xfrm>
          <a:prstGeom prst="rect">
            <a:avLst/>
          </a:prstGeom>
          <a:noFill/>
        </p:spPr>
      </p:pic>
      <p:sp>
        <p:nvSpPr>
          <p:cNvPr id="34" name="文字方塊 33"/>
          <p:cNvSpPr txBox="1"/>
          <p:nvPr/>
        </p:nvSpPr>
        <p:spPr>
          <a:xfrm>
            <a:off x="6803136" y="4745736"/>
            <a:ext cx="786384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5 : 00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5751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sz="6000" dirty="0" smtClean="0">
                <a:solidFill>
                  <a:schemeClr val="bg2">
                    <a:lumMod val="90000"/>
                  </a:schemeClr>
                </a:solidFill>
              </a:rPr>
              <a:t>Elements</a:t>
            </a:r>
            <a:endParaRPr lang="zh-TW" altLang="en-US" sz="600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1026" name="Picture 2" descr="ç¸éåç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0624" y="3145535"/>
            <a:ext cx="1685417" cy="1685417"/>
          </a:xfrm>
          <a:prstGeom prst="rect">
            <a:avLst/>
          </a:prstGeom>
          <a:noFill/>
        </p:spPr>
      </p:pic>
      <p:sp>
        <p:nvSpPr>
          <p:cNvPr id="5" name="文字方塊 4"/>
          <p:cNvSpPr txBox="1"/>
          <p:nvPr/>
        </p:nvSpPr>
        <p:spPr>
          <a:xfrm>
            <a:off x="2542032" y="3364993"/>
            <a:ext cx="1673352" cy="1293971"/>
          </a:xfrm>
          <a:prstGeom prst="roundRect">
            <a:avLst>
              <a:gd name="adj" fmla="val 17510"/>
            </a:avLst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3500" dirty="0" smtClean="0">
                <a:solidFill>
                  <a:schemeClr val="bg1"/>
                </a:solidFill>
              </a:rPr>
              <a:t>IoTtalk</a:t>
            </a:r>
          </a:p>
          <a:p>
            <a:pPr algn="ctr"/>
            <a:r>
              <a:rPr lang="en-US" altLang="zh-TW" sz="3500" dirty="0" smtClean="0">
                <a:solidFill>
                  <a:schemeClr val="bg1"/>
                </a:solidFill>
              </a:rPr>
              <a:t>GUI</a:t>
            </a:r>
            <a:endParaRPr lang="zh-TW" altLang="en-US" sz="3500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882" y="2788920"/>
            <a:ext cx="4095948" cy="2303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文字方塊 6"/>
          <p:cNvSpPr txBox="1"/>
          <p:nvPr/>
        </p:nvSpPr>
        <p:spPr>
          <a:xfrm>
            <a:off x="5102352" y="5120640"/>
            <a:ext cx="3538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 研三舍洗衣機狀態頁面 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5751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sz="6000" dirty="0" smtClean="0">
                <a:solidFill>
                  <a:schemeClr val="bg2">
                    <a:lumMod val="90000"/>
                  </a:schemeClr>
                </a:solidFill>
              </a:rPr>
              <a:t>System structure</a:t>
            </a:r>
            <a:endParaRPr lang="zh-TW" altLang="en-US" sz="6000" dirty="0">
              <a:solidFill>
                <a:schemeClr val="bg2">
                  <a:lumMod val="90000"/>
                </a:schemeClr>
              </a:solidFill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932688" y="2478024"/>
            <a:ext cx="2907792" cy="3337560"/>
            <a:chOff x="905256" y="3447288"/>
            <a:chExt cx="2907792" cy="3337560"/>
          </a:xfrm>
        </p:grpSpPr>
        <p:sp>
          <p:nvSpPr>
            <p:cNvPr id="9" name="文字方塊 8"/>
            <p:cNvSpPr txBox="1"/>
            <p:nvPr/>
          </p:nvSpPr>
          <p:spPr>
            <a:xfrm>
              <a:off x="905256" y="3493008"/>
              <a:ext cx="290779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000" dirty="0" smtClean="0">
                  <a:solidFill>
                    <a:schemeClr val="bg1"/>
                  </a:solidFill>
                </a:rPr>
                <a:t>server</a:t>
              </a:r>
              <a:endParaRPr lang="zh-TW" altLang="en-US" sz="3000" dirty="0">
                <a:solidFill>
                  <a:schemeClr val="bg1"/>
                </a:solidFill>
              </a:endParaRPr>
            </a:p>
          </p:txBody>
        </p:sp>
        <p:sp>
          <p:nvSpPr>
            <p:cNvPr id="10" name="圓角矩形 9"/>
            <p:cNvSpPr/>
            <p:nvPr/>
          </p:nvSpPr>
          <p:spPr>
            <a:xfrm>
              <a:off x="914400" y="3447288"/>
              <a:ext cx="2880000" cy="3337560"/>
            </a:xfrm>
            <a:prstGeom prst="round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" name="直線接點 11"/>
            <p:cNvCxnSpPr/>
            <p:nvPr/>
          </p:nvCxnSpPr>
          <p:spPr>
            <a:xfrm>
              <a:off x="905256" y="4041648"/>
              <a:ext cx="2880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34304" t="15384" r="35161" b="5706"/>
          <a:stretch>
            <a:fillRect/>
          </a:stretch>
        </p:blipFill>
        <p:spPr bwMode="auto">
          <a:xfrm>
            <a:off x="1892808" y="4014216"/>
            <a:ext cx="886968" cy="1289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文字方塊 14"/>
          <p:cNvSpPr txBox="1"/>
          <p:nvPr/>
        </p:nvSpPr>
        <p:spPr>
          <a:xfrm>
            <a:off x="1499616" y="5376672"/>
            <a:ext cx="1755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zh-TW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洗衣機狀態頁面 </a:t>
            </a:r>
            <a:r>
              <a:rPr lang="en-US" altLang="zh-TW" sz="1400" b="1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zh-TW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325880" y="3236976"/>
            <a:ext cx="2212848" cy="707886"/>
          </a:xfrm>
          <a:prstGeom prst="rect">
            <a:avLst/>
          </a:prstGeom>
          <a:solidFill>
            <a:srgbClr val="FFFFFF">
              <a:alpha val="3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 smtClean="0">
                <a:solidFill>
                  <a:schemeClr val="bg2">
                    <a:lumMod val="90000"/>
                  </a:schemeClr>
                </a:solidFill>
              </a:rPr>
              <a:t>Multithreads  </a:t>
            </a:r>
          </a:p>
          <a:p>
            <a:pPr algn="ctr"/>
            <a:r>
              <a:rPr lang="zh-TW" altLang="en-US" sz="2000" b="1" dirty="0" smtClean="0">
                <a:solidFill>
                  <a:schemeClr val="bg2">
                    <a:lumMod val="90000"/>
                  </a:schemeClr>
                </a:solidFill>
              </a:rPr>
              <a:t>持續更新狀態</a:t>
            </a:r>
            <a:endParaRPr lang="zh-TW" altLang="en-US" sz="2000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5751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sz="6000" dirty="0" smtClean="0">
                <a:solidFill>
                  <a:schemeClr val="bg2">
                    <a:lumMod val="90000"/>
                  </a:schemeClr>
                </a:solidFill>
              </a:rPr>
              <a:t>System structure</a:t>
            </a:r>
            <a:endParaRPr lang="zh-TW" altLang="en-US" sz="6000" dirty="0">
              <a:solidFill>
                <a:schemeClr val="bg2">
                  <a:lumMod val="90000"/>
                </a:schemeClr>
              </a:solidFill>
            </a:endParaRPr>
          </a:p>
        </p:txBody>
      </p:sp>
      <p:grpSp>
        <p:nvGrpSpPr>
          <p:cNvPr id="3" name="群組 12"/>
          <p:cNvGrpSpPr/>
          <p:nvPr/>
        </p:nvGrpSpPr>
        <p:grpSpPr>
          <a:xfrm>
            <a:off x="761238" y="2478024"/>
            <a:ext cx="2907792" cy="3337560"/>
            <a:chOff x="905256" y="3447288"/>
            <a:chExt cx="2907792" cy="3337560"/>
          </a:xfrm>
        </p:grpSpPr>
        <p:sp>
          <p:nvSpPr>
            <p:cNvPr id="9" name="文字方塊 8"/>
            <p:cNvSpPr txBox="1"/>
            <p:nvPr/>
          </p:nvSpPr>
          <p:spPr>
            <a:xfrm>
              <a:off x="905256" y="3493008"/>
              <a:ext cx="290779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000" dirty="0" smtClean="0">
                  <a:solidFill>
                    <a:schemeClr val="bg1"/>
                  </a:solidFill>
                </a:rPr>
                <a:t>server</a:t>
              </a:r>
              <a:endParaRPr lang="zh-TW" altLang="en-US" sz="3000" dirty="0">
                <a:solidFill>
                  <a:schemeClr val="bg1"/>
                </a:solidFill>
              </a:endParaRPr>
            </a:p>
          </p:txBody>
        </p:sp>
        <p:sp>
          <p:nvSpPr>
            <p:cNvPr id="10" name="圓角矩形 9"/>
            <p:cNvSpPr/>
            <p:nvPr/>
          </p:nvSpPr>
          <p:spPr>
            <a:xfrm>
              <a:off x="914400" y="3447288"/>
              <a:ext cx="2880000" cy="3337560"/>
            </a:xfrm>
            <a:prstGeom prst="round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" name="直線接點 11"/>
            <p:cNvCxnSpPr/>
            <p:nvPr/>
          </p:nvCxnSpPr>
          <p:spPr>
            <a:xfrm>
              <a:off x="905256" y="4041648"/>
              <a:ext cx="2880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34304" t="15384" r="35161" b="5706"/>
          <a:stretch>
            <a:fillRect/>
          </a:stretch>
        </p:blipFill>
        <p:spPr bwMode="auto">
          <a:xfrm>
            <a:off x="1721358" y="4014216"/>
            <a:ext cx="886968" cy="1289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文字方塊 14"/>
          <p:cNvSpPr txBox="1"/>
          <p:nvPr/>
        </p:nvSpPr>
        <p:spPr>
          <a:xfrm>
            <a:off x="1347417" y="5334357"/>
            <a:ext cx="1755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zh-TW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洗衣機狀態頁面 </a:t>
            </a:r>
            <a:r>
              <a:rPr lang="en-US" altLang="zh-TW" sz="1400" b="1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zh-TW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154430" y="3236976"/>
            <a:ext cx="2212848" cy="707886"/>
          </a:xfrm>
          <a:prstGeom prst="rect">
            <a:avLst/>
          </a:prstGeom>
          <a:solidFill>
            <a:srgbClr val="FFFFFF">
              <a:alpha val="3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 smtClean="0">
                <a:solidFill>
                  <a:schemeClr val="bg2">
                    <a:lumMod val="90000"/>
                  </a:schemeClr>
                </a:solidFill>
              </a:rPr>
              <a:t>Multithreads  </a:t>
            </a:r>
          </a:p>
          <a:p>
            <a:pPr algn="ctr"/>
            <a:r>
              <a:rPr lang="zh-TW" altLang="en-US" sz="2000" b="1" dirty="0" smtClean="0">
                <a:solidFill>
                  <a:schemeClr val="bg2">
                    <a:lumMod val="90000"/>
                  </a:schemeClr>
                </a:solidFill>
              </a:rPr>
              <a:t>持續更新狀態</a:t>
            </a:r>
            <a:endParaRPr lang="zh-TW" altLang="en-US" sz="2000" b="1" dirty="0">
              <a:solidFill>
                <a:schemeClr val="bg2">
                  <a:lumMod val="90000"/>
                </a:schemeClr>
              </a:solidFill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5697141" y="4926836"/>
            <a:ext cx="1751460" cy="1252478"/>
            <a:chOff x="6944869" y="3492118"/>
            <a:chExt cx="1751460" cy="1252478"/>
          </a:xfrm>
        </p:grpSpPr>
        <p:pic>
          <p:nvPicPr>
            <p:cNvPr id="11" name="Picture 2" descr="ç¸éåç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944869" y="3492118"/>
              <a:ext cx="1069848" cy="1069848"/>
            </a:xfrm>
            <a:prstGeom prst="rect">
              <a:avLst/>
            </a:prstGeom>
            <a:noFill/>
          </p:spPr>
        </p:pic>
        <p:grpSp>
          <p:nvGrpSpPr>
            <p:cNvPr id="5" name="群組 19"/>
            <p:cNvGrpSpPr/>
            <p:nvPr/>
          </p:nvGrpSpPr>
          <p:grpSpPr>
            <a:xfrm>
              <a:off x="7991478" y="3572255"/>
              <a:ext cx="704851" cy="1172341"/>
              <a:chOff x="5069411" y="2843784"/>
              <a:chExt cx="425494" cy="689942"/>
            </a:xfrm>
          </p:grpSpPr>
          <p:grpSp>
            <p:nvGrpSpPr>
              <p:cNvPr id="6" name="群組 17"/>
              <p:cNvGrpSpPr/>
              <p:nvPr/>
            </p:nvGrpSpPr>
            <p:grpSpPr>
              <a:xfrm>
                <a:off x="5102352" y="2843784"/>
                <a:ext cx="365760" cy="448056"/>
                <a:chOff x="5102352" y="2743200"/>
                <a:chExt cx="448056" cy="548640"/>
              </a:xfrm>
            </p:grpSpPr>
            <p:sp>
              <p:nvSpPr>
                <p:cNvPr id="13" name="橢圓 12"/>
                <p:cNvSpPr/>
                <p:nvPr/>
              </p:nvSpPr>
              <p:spPr>
                <a:xfrm>
                  <a:off x="5138928" y="2743200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7" name="等腰三角形 16"/>
                <p:cNvSpPr/>
                <p:nvPr/>
              </p:nvSpPr>
              <p:spPr>
                <a:xfrm>
                  <a:off x="5102352" y="2990088"/>
                  <a:ext cx="448056" cy="301752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19" name="文字方塊 18"/>
              <p:cNvSpPr txBox="1"/>
              <p:nvPr/>
            </p:nvSpPr>
            <p:spPr>
              <a:xfrm>
                <a:off x="5069411" y="3298255"/>
                <a:ext cx="425494" cy="235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 dirty="0" smtClean="0">
                    <a:solidFill>
                      <a:schemeClr val="bg2">
                        <a:lumMod val="90000"/>
                      </a:schemeClr>
                    </a:solidFill>
                  </a:rPr>
                  <a:t>user</a:t>
                </a:r>
                <a:endParaRPr lang="zh-TW" altLang="en-US" sz="2000" dirty="0">
                  <a:solidFill>
                    <a:schemeClr val="bg2">
                      <a:lumMod val="90000"/>
                    </a:schemeClr>
                  </a:solidFill>
                </a:endParaRPr>
              </a:p>
            </p:txBody>
          </p:sp>
        </p:grpSp>
      </p:grpSp>
      <p:sp>
        <p:nvSpPr>
          <p:cNvPr id="21" name="文字方塊 20"/>
          <p:cNvSpPr txBox="1"/>
          <p:nvPr/>
        </p:nvSpPr>
        <p:spPr>
          <a:xfrm>
            <a:off x="5951079" y="2047017"/>
            <a:ext cx="1243584" cy="953453"/>
          </a:xfrm>
          <a:prstGeom prst="roundRect">
            <a:avLst>
              <a:gd name="adj" fmla="val 17510"/>
            </a:avLst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500" dirty="0" smtClean="0">
                <a:solidFill>
                  <a:schemeClr val="bg1"/>
                </a:solidFill>
              </a:rPr>
              <a:t>IoTtalk</a:t>
            </a:r>
          </a:p>
          <a:p>
            <a:pPr algn="ctr"/>
            <a:r>
              <a:rPr lang="en-US" altLang="zh-TW" sz="2500" dirty="0" smtClean="0">
                <a:solidFill>
                  <a:schemeClr val="bg1"/>
                </a:solidFill>
              </a:rPr>
              <a:t>GUI</a:t>
            </a:r>
            <a:endParaRPr lang="zh-TW" altLang="en-US" sz="2500" dirty="0">
              <a:solidFill>
                <a:schemeClr val="bg1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6892199" y="2797806"/>
            <a:ext cx="1755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 smtClean="0">
                <a:solidFill>
                  <a:schemeClr val="bg1">
                    <a:lumMod val="50000"/>
                  </a:schemeClr>
                </a:solidFill>
              </a:rPr>
              <a:t>IDF</a:t>
            </a:r>
            <a:endParaRPr lang="zh-TW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592549" y="2063468"/>
            <a:ext cx="1755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 smtClean="0">
                <a:solidFill>
                  <a:schemeClr val="bg1">
                    <a:lumMod val="50000"/>
                  </a:schemeClr>
                </a:solidFill>
              </a:rPr>
              <a:t>ODF</a:t>
            </a:r>
            <a:endParaRPr lang="zh-TW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弧形 33"/>
          <p:cNvSpPr/>
          <p:nvPr/>
        </p:nvSpPr>
        <p:spPr>
          <a:xfrm rot="18576142">
            <a:off x="2902789" y="3106556"/>
            <a:ext cx="3676650" cy="2152650"/>
          </a:xfrm>
          <a:prstGeom prst="arc">
            <a:avLst>
              <a:gd name="adj1" fmla="val 17189558"/>
              <a:gd name="adj2" fmla="val 20929415"/>
            </a:avLst>
          </a:prstGeom>
          <a:ln w="571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/>
          <p:cNvSpPr txBox="1"/>
          <p:nvPr/>
        </p:nvSpPr>
        <p:spPr>
          <a:xfrm>
            <a:off x="7834681" y="3736605"/>
            <a:ext cx="135255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300" b="1" dirty="0" smtClean="0">
                <a:solidFill>
                  <a:schemeClr val="bg2">
                    <a:lumMod val="90000"/>
                  </a:schemeClr>
                </a:solidFill>
              </a:rPr>
              <a:t>request</a:t>
            </a:r>
            <a:endParaRPr lang="zh-TW" altLang="en-US" sz="23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6" name="弧形 35"/>
          <p:cNvSpPr/>
          <p:nvPr/>
        </p:nvSpPr>
        <p:spPr>
          <a:xfrm rot="13401575" flipH="1" flipV="1">
            <a:off x="4507360" y="2586323"/>
            <a:ext cx="3458794" cy="2169233"/>
          </a:xfrm>
          <a:prstGeom prst="arc">
            <a:avLst>
              <a:gd name="adj1" fmla="val 17189558"/>
              <a:gd name="adj2" fmla="val 0"/>
            </a:avLst>
          </a:prstGeom>
          <a:ln w="571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/>
          <p:cNvSpPr txBox="1"/>
          <p:nvPr/>
        </p:nvSpPr>
        <p:spPr>
          <a:xfrm>
            <a:off x="4050190" y="5653649"/>
            <a:ext cx="90117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300" b="1" dirty="0" smtClean="0">
                <a:solidFill>
                  <a:schemeClr val="bg2">
                    <a:lumMod val="90000"/>
                  </a:schemeClr>
                </a:solidFill>
              </a:rPr>
              <a:t>reply</a:t>
            </a:r>
            <a:endParaRPr lang="zh-TW" altLang="en-US" sz="23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9" name="弧形 33"/>
          <p:cNvSpPr/>
          <p:nvPr/>
        </p:nvSpPr>
        <p:spPr>
          <a:xfrm rot="10567041">
            <a:off x="3898253" y="3546408"/>
            <a:ext cx="3676650" cy="2152650"/>
          </a:xfrm>
          <a:prstGeom prst="arc">
            <a:avLst>
              <a:gd name="adj1" fmla="val 17189558"/>
              <a:gd name="adj2" fmla="val 20929415"/>
            </a:avLst>
          </a:prstGeom>
          <a:ln w="571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3587592" y="2140431"/>
            <a:ext cx="154366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300" b="1" dirty="0" smtClean="0">
                <a:solidFill>
                  <a:schemeClr val="bg2">
                    <a:lumMod val="90000"/>
                  </a:schemeClr>
                </a:solidFill>
              </a:rPr>
              <a:t>instruction</a:t>
            </a:r>
            <a:endParaRPr lang="zh-TW" altLang="en-US" sz="2300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8668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sz="6000" dirty="0" smtClean="0">
                <a:solidFill>
                  <a:schemeClr val="bg2">
                    <a:lumMod val="90000"/>
                  </a:schemeClr>
                </a:solidFill>
              </a:rPr>
              <a:t>User Interface</a:t>
            </a:r>
            <a:endParaRPr lang="zh-TW" altLang="en-US" sz="600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 r="92" b="926"/>
          <a:stretch>
            <a:fillRect/>
          </a:stretch>
        </p:blipFill>
        <p:spPr bwMode="auto">
          <a:xfrm>
            <a:off x="3032951" y="1137476"/>
            <a:ext cx="3111817" cy="5482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圖片 9">
            <a:extLst>
              <a:ext uri="{FF2B5EF4-FFF2-40B4-BE49-F238E27FC236}">
                <a16:creationId xmlns="" xmlns:a16="http://schemas.microsoft.com/office/drawing/2014/main" id="{06008AFA-DC3E-2945-AFA2-1B1BDA7B189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14221" t="58820" r="64622" b="31337"/>
          <a:stretch>
            <a:fillRect/>
          </a:stretch>
        </p:blipFill>
        <p:spPr>
          <a:xfrm>
            <a:off x="996696" y="2761488"/>
            <a:ext cx="1305672" cy="1080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="" xmlns:a16="http://schemas.microsoft.com/office/drawing/2014/main" id="{06008AFA-DC3E-2945-AFA2-1B1BDA7B189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65241" t="58820" r="14312" b="31337"/>
          <a:stretch>
            <a:fillRect/>
          </a:stretch>
        </p:blipFill>
        <p:spPr>
          <a:xfrm>
            <a:off x="7168896" y="2831592"/>
            <a:ext cx="1261872" cy="10800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="" xmlns:a16="http://schemas.microsoft.com/office/drawing/2014/main" id="{06008AFA-DC3E-2945-AFA2-1B1BDA7B189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14221" t="77765" r="64622" b="12984"/>
          <a:stretch>
            <a:fillRect/>
          </a:stretch>
        </p:blipFill>
        <p:spPr>
          <a:xfrm>
            <a:off x="1002792" y="5239512"/>
            <a:ext cx="1305672" cy="101498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="" xmlns:a16="http://schemas.microsoft.com/office/drawing/2014/main" id="{06008AFA-DC3E-2945-AFA2-1B1BDA7B189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64795" t="77849" r="14906" b="13068"/>
          <a:stretch>
            <a:fillRect/>
          </a:stretch>
        </p:blipFill>
        <p:spPr>
          <a:xfrm>
            <a:off x="7205472" y="5129784"/>
            <a:ext cx="1252728" cy="996696"/>
          </a:xfrm>
          <a:prstGeom prst="rect">
            <a:avLst/>
          </a:prstGeom>
        </p:spPr>
      </p:pic>
      <p:cxnSp>
        <p:nvCxnSpPr>
          <p:cNvPr id="18" name="直線接點 17"/>
          <p:cNvCxnSpPr/>
          <p:nvPr/>
        </p:nvCxnSpPr>
        <p:spPr>
          <a:xfrm>
            <a:off x="2542032" y="3913632"/>
            <a:ext cx="923544" cy="649224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 flipV="1">
            <a:off x="5611368" y="3776472"/>
            <a:ext cx="1456944" cy="8564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5748528" y="5666232"/>
            <a:ext cx="1210056" cy="11277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2432304" y="5593080"/>
            <a:ext cx="1121664" cy="11277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="" xmlns:a16="http://schemas.microsoft.com/office/drawing/2014/main" id="{06008AFA-DC3E-2945-AFA2-1B1BDA7B189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22600" y="1136376"/>
            <a:ext cx="3110400" cy="55296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sz="6000" dirty="0" smtClean="0">
                <a:solidFill>
                  <a:schemeClr val="bg2">
                    <a:lumMod val="90000"/>
                  </a:schemeClr>
                </a:solidFill>
              </a:rPr>
              <a:t>User Interface</a:t>
            </a:r>
            <a:endParaRPr lang="zh-TW" altLang="en-US" sz="600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="" xmlns:a16="http://schemas.microsoft.com/office/drawing/2014/main" id="{06008AFA-DC3E-2945-AFA2-1B1BDA7B189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14221" t="58820" r="64622" b="31337"/>
          <a:stretch>
            <a:fillRect/>
          </a:stretch>
        </p:blipFill>
        <p:spPr>
          <a:xfrm>
            <a:off x="996696" y="2761488"/>
            <a:ext cx="1305672" cy="1080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="" xmlns:a16="http://schemas.microsoft.com/office/drawing/2014/main" id="{06008AFA-DC3E-2945-AFA2-1B1BDA7B189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65241" t="58820" r="14312" b="31337"/>
          <a:stretch>
            <a:fillRect/>
          </a:stretch>
        </p:blipFill>
        <p:spPr>
          <a:xfrm>
            <a:off x="7168896" y="2831592"/>
            <a:ext cx="1261872" cy="10800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="" xmlns:a16="http://schemas.microsoft.com/office/drawing/2014/main" id="{06008AFA-DC3E-2945-AFA2-1B1BDA7B189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14221" t="77765" r="64622" b="12984"/>
          <a:stretch>
            <a:fillRect/>
          </a:stretch>
        </p:blipFill>
        <p:spPr>
          <a:xfrm>
            <a:off x="1002792" y="5239512"/>
            <a:ext cx="1305672" cy="101498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="" xmlns:a16="http://schemas.microsoft.com/office/drawing/2014/main" id="{06008AFA-DC3E-2945-AFA2-1B1BDA7B189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64795" t="77849" r="14906" b="13068"/>
          <a:stretch>
            <a:fillRect/>
          </a:stretch>
        </p:blipFill>
        <p:spPr>
          <a:xfrm>
            <a:off x="7205472" y="5129784"/>
            <a:ext cx="1252728" cy="996696"/>
          </a:xfrm>
          <a:prstGeom prst="rect">
            <a:avLst/>
          </a:prstGeom>
        </p:spPr>
      </p:pic>
      <p:cxnSp>
        <p:nvCxnSpPr>
          <p:cNvPr id="18" name="直線接點 17"/>
          <p:cNvCxnSpPr/>
          <p:nvPr/>
        </p:nvCxnSpPr>
        <p:spPr>
          <a:xfrm>
            <a:off x="2542032" y="3913632"/>
            <a:ext cx="923544" cy="649224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 flipV="1">
            <a:off x="5611368" y="3776472"/>
            <a:ext cx="1456944" cy="8564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612648" y="4974336"/>
            <a:ext cx="2075688" cy="1719072"/>
          </a:xfrm>
          <a:prstGeom prst="rect">
            <a:avLst/>
          </a:prstGeom>
          <a:solidFill>
            <a:srgbClr val="000000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6836664" y="4596384"/>
            <a:ext cx="2075688" cy="1719072"/>
          </a:xfrm>
          <a:prstGeom prst="rect">
            <a:avLst/>
          </a:prstGeom>
          <a:solidFill>
            <a:srgbClr val="000000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14663" y="1146620"/>
            <a:ext cx="3114675" cy="553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sz="6000" dirty="0" smtClean="0">
                <a:solidFill>
                  <a:schemeClr val="bg2">
                    <a:lumMod val="90000"/>
                  </a:schemeClr>
                </a:solidFill>
              </a:rPr>
              <a:t>User Interface</a:t>
            </a:r>
            <a:endParaRPr lang="zh-TW" altLang="en-US" sz="600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="" xmlns:a16="http://schemas.microsoft.com/office/drawing/2014/main" id="{06008AFA-DC3E-2945-AFA2-1B1BDA7B189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14221" t="58820" r="64622" b="31337"/>
          <a:stretch>
            <a:fillRect/>
          </a:stretch>
        </p:blipFill>
        <p:spPr>
          <a:xfrm>
            <a:off x="996696" y="2761488"/>
            <a:ext cx="1305672" cy="1080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="" xmlns:a16="http://schemas.microsoft.com/office/drawing/2014/main" id="{06008AFA-DC3E-2945-AFA2-1B1BDA7B189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65241" t="58820" r="14312" b="31337"/>
          <a:stretch>
            <a:fillRect/>
          </a:stretch>
        </p:blipFill>
        <p:spPr>
          <a:xfrm>
            <a:off x="7168896" y="2831592"/>
            <a:ext cx="1261872" cy="10800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="" xmlns:a16="http://schemas.microsoft.com/office/drawing/2014/main" id="{06008AFA-DC3E-2945-AFA2-1B1BDA7B189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14221" t="77765" r="64622" b="12984"/>
          <a:stretch>
            <a:fillRect/>
          </a:stretch>
        </p:blipFill>
        <p:spPr>
          <a:xfrm>
            <a:off x="1002792" y="5239512"/>
            <a:ext cx="1305672" cy="101498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="" xmlns:a16="http://schemas.microsoft.com/office/drawing/2014/main" id="{06008AFA-DC3E-2945-AFA2-1B1BDA7B189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64795" t="77849" r="14906" b="13068"/>
          <a:stretch>
            <a:fillRect/>
          </a:stretch>
        </p:blipFill>
        <p:spPr>
          <a:xfrm>
            <a:off x="7205472" y="5129784"/>
            <a:ext cx="1252728" cy="996696"/>
          </a:xfrm>
          <a:prstGeom prst="rect">
            <a:avLst/>
          </a:prstGeom>
        </p:spPr>
      </p:pic>
      <p:cxnSp>
        <p:nvCxnSpPr>
          <p:cNvPr id="24" name="直線接點 23"/>
          <p:cNvCxnSpPr/>
          <p:nvPr/>
        </p:nvCxnSpPr>
        <p:spPr>
          <a:xfrm flipV="1">
            <a:off x="2432304" y="5593080"/>
            <a:ext cx="1121664" cy="11277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484632" y="2286000"/>
            <a:ext cx="2075688" cy="1719072"/>
          </a:xfrm>
          <a:prstGeom prst="rect">
            <a:avLst/>
          </a:prstGeom>
          <a:solidFill>
            <a:srgbClr val="000000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6836664" y="4596384"/>
            <a:ext cx="2075688" cy="1719072"/>
          </a:xfrm>
          <a:prstGeom prst="rect">
            <a:avLst/>
          </a:prstGeom>
          <a:solidFill>
            <a:srgbClr val="000000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7068312" y="2444496"/>
            <a:ext cx="2075688" cy="1719072"/>
          </a:xfrm>
          <a:prstGeom prst="rect">
            <a:avLst/>
          </a:prstGeom>
          <a:solidFill>
            <a:srgbClr val="000000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手繪多邊形 28"/>
          <p:cNvSpPr/>
          <p:nvPr/>
        </p:nvSpPr>
        <p:spPr>
          <a:xfrm rot="18281734" flipH="1">
            <a:off x="6199633" y="2286000"/>
            <a:ext cx="675132" cy="548640"/>
          </a:xfrm>
          <a:custGeom>
            <a:avLst/>
            <a:gdLst>
              <a:gd name="connsiteX0" fmla="*/ 0 w 675132"/>
              <a:gd name="connsiteY0" fmla="*/ 548640 h 548640"/>
              <a:gd name="connsiteX1" fmla="*/ 100584 w 675132"/>
              <a:gd name="connsiteY1" fmla="*/ 228600 h 548640"/>
              <a:gd name="connsiteX2" fmla="*/ 512064 w 675132"/>
              <a:gd name="connsiteY2" fmla="*/ 365760 h 548640"/>
              <a:gd name="connsiteX3" fmla="*/ 649224 w 675132"/>
              <a:gd name="connsiteY3" fmla="*/ 173736 h 548640"/>
              <a:gd name="connsiteX4" fmla="*/ 667512 w 675132"/>
              <a:gd name="connsiteY4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132" h="548640">
                <a:moveTo>
                  <a:pt x="0" y="548640"/>
                </a:moveTo>
                <a:cubicBezTo>
                  <a:pt x="7620" y="403860"/>
                  <a:pt x="15240" y="259080"/>
                  <a:pt x="100584" y="228600"/>
                </a:cubicBezTo>
                <a:cubicBezTo>
                  <a:pt x="185928" y="198120"/>
                  <a:pt x="420624" y="374904"/>
                  <a:pt x="512064" y="365760"/>
                </a:cubicBezTo>
                <a:cubicBezTo>
                  <a:pt x="603504" y="356616"/>
                  <a:pt x="623316" y="234696"/>
                  <a:pt x="649224" y="173736"/>
                </a:cubicBezTo>
                <a:cubicBezTo>
                  <a:pt x="675132" y="112776"/>
                  <a:pt x="671322" y="56388"/>
                  <a:pt x="667512" y="0"/>
                </a:cubicBezTo>
              </a:path>
            </a:pathLst>
          </a:cu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 rot="21226967">
            <a:off x="6884291" y="2272371"/>
            <a:ext cx="213208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300" b="1" dirty="0" smtClean="0">
                <a:solidFill>
                  <a:schemeClr val="bg2">
                    <a:lumMod val="90000"/>
                  </a:schemeClr>
                </a:solidFill>
              </a:rPr>
              <a:t>輸入機器編號</a:t>
            </a:r>
            <a:endParaRPr lang="zh-TW" altLang="en-US" sz="2300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6857" y="1168908"/>
            <a:ext cx="310515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sz="6000" dirty="0" smtClean="0">
                <a:solidFill>
                  <a:schemeClr val="bg2">
                    <a:lumMod val="90000"/>
                  </a:schemeClr>
                </a:solidFill>
              </a:rPr>
              <a:t>User Interface</a:t>
            </a:r>
            <a:endParaRPr lang="zh-TW" altLang="en-US" sz="600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="" xmlns:a16="http://schemas.microsoft.com/office/drawing/2014/main" id="{06008AFA-DC3E-2945-AFA2-1B1BDA7B189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14221" t="58820" r="64622" b="31337"/>
          <a:stretch>
            <a:fillRect/>
          </a:stretch>
        </p:blipFill>
        <p:spPr>
          <a:xfrm>
            <a:off x="996696" y="2761488"/>
            <a:ext cx="1305672" cy="1080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="" xmlns:a16="http://schemas.microsoft.com/office/drawing/2014/main" id="{06008AFA-DC3E-2945-AFA2-1B1BDA7B189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65241" t="58820" r="14312" b="31337"/>
          <a:stretch>
            <a:fillRect/>
          </a:stretch>
        </p:blipFill>
        <p:spPr>
          <a:xfrm>
            <a:off x="7168896" y="2831592"/>
            <a:ext cx="1261872" cy="10800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="" xmlns:a16="http://schemas.microsoft.com/office/drawing/2014/main" id="{06008AFA-DC3E-2945-AFA2-1B1BDA7B189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14221" t="77765" r="64622" b="12984"/>
          <a:stretch>
            <a:fillRect/>
          </a:stretch>
        </p:blipFill>
        <p:spPr>
          <a:xfrm>
            <a:off x="1002792" y="5239512"/>
            <a:ext cx="1305672" cy="101498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="" xmlns:a16="http://schemas.microsoft.com/office/drawing/2014/main" id="{06008AFA-DC3E-2945-AFA2-1B1BDA7B189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64795" t="77849" r="14906" b="13068"/>
          <a:stretch>
            <a:fillRect/>
          </a:stretch>
        </p:blipFill>
        <p:spPr>
          <a:xfrm>
            <a:off x="7205472" y="5129784"/>
            <a:ext cx="1252728" cy="996696"/>
          </a:xfrm>
          <a:prstGeom prst="rect">
            <a:avLst/>
          </a:prstGeom>
        </p:spPr>
      </p:pic>
      <p:cxnSp>
        <p:nvCxnSpPr>
          <p:cNvPr id="22" name="直線接點 21"/>
          <p:cNvCxnSpPr/>
          <p:nvPr/>
        </p:nvCxnSpPr>
        <p:spPr>
          <a:xfrm>
            <a:off x="5748528" y="5666232"/>
            <a:ext cx="1210056" cy="11277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484632" y="2286000"/>
            <a:ext cx="2075688" cy="1719072"/>
          </a:xfrm>
          <a:prstGeom prst="rect">
            <a:avLst/>
          </a:prstGeom>
          <a:solidFill>
            <a:srgbClr val="000000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536448" y="4724400"/>
            <a:ext cx="2075688" cy="1719072"/>
          </a:xfrm>
          <a:prstGeom prst="rect">
            <a:avLst/>
          </a:prstGeom>
          <a:solidFill>
            <a:srgbClr val="000000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7068312" y="2474976"/>
            <a:ext cx="2075688" cy="1719072"/>
          </a:xfrm>
          <a:prstGeom prst="rect">
            <a:avLst/>
          </a:prstGeom>
          <a:solidFill>
            <a:srgbClr val="000000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1">
      <a:majorFont>
        <a:latin typeface="Calibri"/>
        <a:ea typeface="微軟正黑體 Light"/>
        <a:cs typeface=""/>
      </a:majorFont>
      <a:minorFont>
        <a:latin typeface="Calibri"/>
        <a:ea typeface="微軟正黑體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</TotalTime>
  <Words>112</Words>
  <Application>Microsoft Office PowerPoint</Application>
  <PresentationFormat>如螢幕大小 (4:3)</PresentationFormat>
  <Paragraphs>44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7" baseType="lpstr">
      <vt:lpstr>Arial</vt:lpstr>
      <vt:lpstr>新細明體</vt:lpstr>
      <vt:lpstr>Calibri</vt:lpstr>
      <vt:lpstr>微軟正黑體 Light</vt:lpstr>
      <vt:lpstr>Office 佈景主題</vt:lpstr>
      <vt:lpstr>WASH  BOT</vt:lpstr>
      <vt:lpstr>Goal</vt:lpstr>
      <vt:lpstr>Elements</vt:lpstr>
      <vt:lpstr>System structure</vt:lpstr>
      <vt:lpstr>System structure</vt:lpstr>
      <vt:lpstr>User Interface</vt:lpstr>
      <vt:lpstr>User Interface</vt:lpstr>
      <vt:lpstr>User Interface</vt:lpstr>
      <vt:lpstr>User Interface</vt:lpstr>
      <vt:lpstr>User Interface</vt:lpstr>
      <vt:lpstr>Future Work </vt:lpstr>
      <vt:lpstr>DEMO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WASH  BOT</dc:title>
  <dc:creator>子芸</dc:creator>
  <cp:lastModifiedBy>子芸</cp:lastModifiedBy>
  <cp:revision>12</cp:revision>
  <dcterms:created xsi:type="dcterms:W3CDTF">2019-01-01T13:48:04Z</dcterms:created>
  <dcterms:modified xsi:type="dcterms:W3CDTF">2019-01-02T12:49:52Z</dcterms:modified>
</cp:coreProperties>
</file>